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60" r:id="rId3"/>
    <p:sldId id="262" r:id="rId4"/>
    <p:sldId id="788" r:id="rId5"/>
    <p:sldId id="812" r:id="rId6"/>
    <p:sldId id="847" r:id="rId7"/>
    <p:sldId id="843" r:id="rId8"/>
    <p:sldId id="844" r:id="rId9"/>
    <p:sldId id="848" r:id="rId10"/>
    <p:sldId id="849" r:id="rId11"/>
    <p:sldId id="850" r:id="rId12"/>
    <p:sldId id="851" r:id="rId13"/>
    <p:sldId id="837" r:id="rId14"/>
    <p:sldId id="845" r:id="rId15"/>
    <p:sldId id="842" r:id="rId16"/>
    <p:sldId id="852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440154"/>
    <a:srgbClr val="CBCBCB"/>
    <a:srgbClr val="D9D9D9"/>
    <a:srgbClr val="E7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5" autoAdjust="0"/>
    <p:restoredTop sz="89671" autoAdjust="0"/>
  </p:normalViewPr>
  <p:slideViewPr>
    <p:cSldViewPr snapToGrid="0">
      <p:cViewPr varScale="1">
        <p:scale>
          <a:sx n="102" d="100"/>
          <a:sy n="102" d="100"/>
        </p:scale>
        <p:origin x="10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E310-D715-44F4-906F-D6BF674D3FD7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B1D4D-75CA-43F2-AB9F-D8D9294CC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6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1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7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42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9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69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Recommendation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oracle에게 학습이 필요한 이미지를 추천해 주는 모듈 </a:t>
            </a: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generator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역할: oracle에 의해서 선택된 이미지를 패치 이미지로 생성하는 모듈</a:t>
            </a:r>
            <a:endParaRPr sz="1400" b="1"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/>
              <a:t>Patch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LossDiff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주요 역할 : noisy-label</a:t>
            </a:r>
            <a:r>
              <a:rPr lang="en-US" sz="1400"/>
              <a:t> 및 </a:t>
            </a:r>
            <a:r>
              <a:rPr lang="en-US" sz="1400" b="1"/>
              <a:t>noise-data</a:t>
            </a:r>
            <a:r>
              <a:rPr lang="en-US" sz="1400"/>
              <a:t> 처리의 목적 </a:t>
            </a:r>
            <a:endParaRPr sz="14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AL system의 특수성: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AL 추가될 데이터는 noise 발생 가능성이 현저히 낮음 : 사실상 </a:t>
            </a:r>
            <a:r>
              <a:rPr lang="en-US" sz="1400" b="1"/>
              <a:t>전문의에 의한 전수 검사</a:t>
            </a:r>
            <a:endParaRPr sz="1400" b="1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D/M case: </a:t>
            </a:r>
            <a:r>
              <a:rPr lang="en-US" sz="1400"/>
              <a:t>전수 검사에 가까운 데이터가 추가될 예정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N case:  일부 데이터의 자동 선택이 발생함 – noise-data(일부, 알고리즘 버그)/ noisy-label(X)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** 기존 방식으로 WSI 이미지를 추가해야 하는 경우에 LossDiff 작동 필요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WSI classifier train module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Feature_cube :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/>
              <a:t> </a:t>
            </a:r>
            <a:r>
              <a:rPr lang="en-US" sz="1400"/>
              <a:t>Feature_cube의 경우 큰 이슈 사항은 없는 것으로 확인</a:t>
            </a:r>
            <a:endParaRPr sz="1400"/>
          </a:p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/>
              <a:t>모듈이 학습 대상 기간에 해당하는 각 folder를 읽어와서 학습할 예정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69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0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5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6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LC</a:t>
            </a:r>
            <a:r>
              <a:rPr lang="ko-KR" altLang="en-US" dirty="0"/>
              <a:t>의 초반 상승 속도가 높음으로</a:t>
            </a:r>
            <a:r>
              <a:rPr lang="en-US" altLang="ko-KR" dirty="0"/>
              <a:t>, </a:t>
            </a:r>
            <a:r>
              <a:rPr lang="ko-KR" altLang="en-US" dirty="0"/>
              <a:t>이정 구간 이후 부터 </a:t>
            </a:r>
            <a:r>
              <a:rPr lang="en-US" altLang="ko-KR" dirty="0"/>
              <a:t>SN +overlap</a:t>
            </a:r>
            <a:r>
              <a:rPr lang="ko-KR" altLang="en-US" dirty="0"/>
              <a:t>방법을 도입해 보려고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B1D4D-75CA-43F2-AB9F-D8D9294CC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88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5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811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2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7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13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33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775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6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80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133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94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80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0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8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6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F7D5D-D53D-4CBB-8102-54E23234B3AA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6DFA-21FF-468A-96FC-1A4850EE9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777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 시스템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63199"/>
            <a:ext cx="7360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73DD9B-8334-4262-B7BC-6C637386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952"/>
            <a:ext cx="9144000" cy="57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78A45-AF70-443E-BB0A-C681DF48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874"/>
            <a:ext cx="9144000" cy="64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5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실제 일주일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(12.22.16 ~ 22)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데이터 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확인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이내 소요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5461 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 중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483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추천함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AF2E01-25EE-40CC-80D7-AA3302F8AF2D}"/>
              </a:ext>
            </a:extLst>
          </p:cNvPr>
          <p:cNvGrpSpPr/>
          <p:nvPr/>
        </p:nvGrpSpPr>
        <p:grpSpPr>
          <a:xfrm>
            <a:off x="458764" y="2275033"/>
            <a:ext cx="4204606" cy="1469075"/>
            <a:chOff x="114301" y="2111873"/>
            <a:chExt cx="4204606" cy="14690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174095" y="2111873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5C2B-FBE7-4679-808E-9C0F33F35A3B}"/>
                </a:ext>
              </a:extLst>
            </p:cNvPr>
            <p:cNvSpPr/>
            <p:nvPr/>
          </p:nvSpPr>
          <p:spPr>
            <a:xfrm>
              <a:off x="114301" y="2472952"/>
              <a:ext cx="3685398" cy="1107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r>
                <a:rPr lang="en-US" altLang="ko-KR" sz="1100" dirty="0"/>
                <a:t>(N: false, DM: </a:t>
              </a:r>
              <a:r>
                <a:rPr lang="ko-KR" altLang="en-US" sz="1100" dirty="0"/>
                <a:t>전체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랭킹이 가장 낮은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날짜 기준</a:t>
              </a:r>
              <a:r>
                <a:rPr lang="en-US" altLang="ko-KR" sz="11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/>
                <a:t>WSI </a:t>
              </a:r>
              <a:r>
                <a:rPr lang="ko-KR" altLang="en-US" sz="1100" b="1" dirty="0"/>
                <a:t>추천 수량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각 </a:t>
              </a:r>
              <a:r>
                <a:rPr lang="en-US" altLang="ko-KR" sz="1100" dirty="0"/>
                <a:t>20</a:t>
              </a:r>
              <a:r>
                <a:rPr lang="ko-KR" altLang="en-US" sz="1100" dirty="0"/>
                <a:t>장 </a:t>
              </a:r>
              <a:r>
                <a:rPr lang="en-US" altLang="ko-KR" sz="1100" dirty="0"/>
                <a:t>(total: 120)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/>
                <a:t>(3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: class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anatomy</a:t>
              </a:r>
              <a:r>
                <a:rPr lang="ko-KR" altLang="en-US" sz="1100" dirty="0"/>
                <a:t>*</a:t>
              </a:r>
              <a:r>
                <a:rPr lang="en-US" altLang="ko-KR" sz="1100" dirty="0"/>
                <a:t>20 = 120)</a:t>
              </a:r>
              <a:endParaRPr lang="ko-KR" altLang="en-US" sz="1100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4867706"/>
            <a:ext cx="8575416" cy="102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기준을 충족하는 경우가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보다 적은 경우 발생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 : False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D,M : Rank by Confidence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DA775B-2F39-4A17-814B-E494956C9862}"/>
              </a:ext>
            </a:extLst>
          </p:cNvPr>
          <p:cNvGrpSpPr/>
          <p:nvPr/>
        </p:nvGrpSpPr>
        <p:grpSpPr>
          <a:xfrm>
            <a:off x="4384496" y="2275893"/>
            <a:ext cx="4770117" cy="2397390"/>
            <a:chOff x="4384496" y="2064876"/>
            <a:chExt cx="4770117" cy="239739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9A08EE-6D02-4BCD-ADD4-C53D1F61BEF9}"/>
                </a:ext>
              </a:extLst>
            </p:cNvPr>
            <p:cNvSpPr/>
            <p:nvPr/>
          </p:nvSpPr>
          <p:spPr>
            <a:xfrm>
              <a:off x="5716563" y="2064876"/>
              <a:ext cx="209063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400" dirty="0" err="1">
                  <a:latin typeface="Calibri" panose="020F0502020204030204" pitchFamily="34" charset="0"/>
                  <a:cs typeface="Cordia New"/>
                </a:rPr>
                <a:t>날짜별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 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Slide 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결과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047534" y="2149514"/>
              <a:ext cx="1107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[</a:t>
              </a:r>
              <a:r>
                <a:rPr lang="ko-KR" altLang="en-US" sz="1000" dirty="0"/>
                <a:t>단위 </a:t>
              </a:r>
              <a:r>
                <a:rPr lang="en-US" altLang="ko-KR" sz="1000" dirty="0"/>
                <a:t>: WSI</a:t>
              </a:r>
              <a:r>
                <a:rPr lang="ko-KR" altLang="en-US" sz="1000" dirty="0"/>
                <a:t>수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1E7D2A-4D29-41CE-9DE2-ADF517FD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496" y="2381227"/>
              <a:ext cx="4607365" cy="208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0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테스트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 대해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점검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추천 모듈 정상 작동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소요 시간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 내외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일주일 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2E77F1-4B38-492D-A75D-4C53BE81AB02}"/>
              </a:ext>
            </a:extLst>
          </p:cNvPr>
          <p:cNvSpPr/>
          <p:nvPr/>
        </p:nvSpPr>
        <p:spPr>
          <a:xfrm>
            <a:off x="372641" y="4328296"/>
            <a:ext cx="8575416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483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WSI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이미지에서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61482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M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또는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Classification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CF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방법으로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12%(7790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), RB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방법으로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24%(15340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추천됨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CF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방법만으로도 충분한 양의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추천됨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7790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Stomach :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3705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Colon : 4085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CF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추천 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에 한정하여 전문의 패치 진단 테스트 건의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AAE376-296A-4B68-8868-31A1AB5EE552}"/>
              </a:ext>
            </a:extLst>
          </p:cNvPr>
          <p:cNvGrpSpPr/>
          <p:nvPr/>
        </p:nvGrpSpPr>
        <p:grpSpPr>
          <a:xfrm>
            <a:off x="103962" y="1936224"/>
            <a:ext cx="3739240" cy="2045191"/>
            <a:chOff x="465365" y="1735974"/>
            <a:chExt cx="4272634" cy="20451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2D27857-4AC0-4508-8587-7DA6023ACDA6}"/>
                </a:ext>
              </a:extLst>
            </p:cNvPr>
            <p:cNvSpPr/>
            <p:nvPr/>
          </p:nvSpPr>
          <p:spPr>
            <a:xfrm>
              <a:off x="1593187" y="1735974"/>
              <a:ext cx="3144812" cy="70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&lt;Patch</a:t>
              </a:r>
              <a:r>
                <a:rPr lang="ko-KR" altLang="en-US" sz="1400" dirty="0">
                  <a:latin typeface="Calibri" panose="020F0502020204030204" pitchFamily="34" charset="0"/>
                  <a:cs typeface="Cordia New"/>
                </a:rPr>
                <a:t>추천 기준</a:t>
              </a:r>
              <a:r>
                <a:rPr lang="en-US" altLang="ko-KR" sz="1400" dirty="0">
                  <a:latin typeface="Calibri" panose="020F0502020204030204" pitchFamily="34" charset="0"/>
                  <a:cs typeface="Cordia New"/>
                </a:rPr>
                <a:t>&gt;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FFA067-519D-4D05-A819-9056032ED1C1}"/>
                </a:ext>
              </a:extLst>
            </p:cNvPr>
            <p:cNvSpPr/>
            <p:nvPr/>
          </p:nvSpPr>
          <p:spPr>
            <a:xfrm>
              <a:off x="465365" y="2192910"/>
              <a:ext cx="4198005" cy="158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기준 </a:t>
              </a:r>
              <a:r>
                <a:rPr lang="en-US" altLang="ko-KR" sz="1100" dirty="0"/>
                <a:t>: Confidence</a:t>
              </a:r>
              <a:r>
                <a:rPr lang="ko-KR" altLang="en-US" sz="1100" dirty="0"/>
                <a:t>값 </a:t>
              </a:r>
              <a:endParaRPr lang="en-US" altLang="ko-KR" sz="11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/>
                <a:t>추천 방법</a:t>
              </a:r>
              <a:r>
                <a:rPr lang="en-US" altLang="ko-KR" sz="1100" dirty="0"/>
                <a:t>: patch classification </a:t>
              </a:r>
              <a:r>
                <a:rPr lang="ko-KR" altLang="en-US" sz="1100" dirty="0"/>
                <a:t>간 </a:t>
              </a:r>
              <a:r>
                <a:rPr lang="en-US" altLang="ko-KR" sz="1100" dirty="0"/>
                <a:t>“M or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D”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1. Confidence filter(</a:t>
              </a:r>
              <a:r>
                <a:rPr lang="en-US" altLang="ko-KR" sz="1100" b="1" dirty="0"/>
                <a:t>CF</a:t>
              </a:r>
              <a:r>
                <a:rPr lang="en-US" altLang="ko-KR" sz="1100" dirty="0"/>
                <a:t>) 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 - Stomach : 0.8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  - Colon      : 0.55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/>
                <a:t>2. region-based(RB): 1)</a:t>
              </a:r>
              <a:r>
                <a:rPr lang="ko-KR" altLang="en-US" sz="1100" dirty="0"/>
                <a:t>에서 선택된 패치의 주변 </a:t>
              </a:r>
              <a:r>
                <a:rPr lang="en-US" altLang="ko-KR" sz="1100" dirty="0"/>
                <a:t>4</a:t>
              </a:r>
              <a:r>
                <a:rPr lang="ko-KR" altLang="en-US" sz="1100" dirty="0"/>
                <a:t>개의 패치 </a:t>
              </a:r>
              <a:endParaRPr lang="en-US" altLang="ko-KR" sz="11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C5CC33-3187-4F4F-BC25-CE806007096D}"/>
              </a:ext>
            </a:extLst>
          </p:cNvPr>
          <p:cNvSpPr/>
          <p:nvPr/>
        </p:nvSpPr>
        <p:spPr>
          <a:xfrm>
            <a:off x="5416118" y="1950859"/>
            <a:ext cx="2752215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&lt;Case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평균 개수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1C689F-B02F-4711-AA83-B9936A9092BB}"/>
              </a:ext>
            </a:extLst>
          </p:cNvPr>
          <p:cNvSpPr/>
          <p:nvPr/>
        </p:nvSpPr>
        <p:spPr>
          <a:xfrm>
            <a:off x="465365" y="5678153"/>
            <a:ext cx="7707084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를 이미지로 저장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정상 작동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분당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470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여건 저장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05047E-5BC5-46FA-A3BF-A764BB646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2943"/>
              </p:ext>
            </p:extLst>
          </p:nvPr>
        </p:nvGraphicFramePr>
        <p:xfrm>
          <a:off x="3938016" y="2385468"/>
          <a:ext cx="5166127" cy="1769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736">
                  <a:extLst>
                    <a:ext uri="{9D8B030D-6E8A-4147-A177-3AD203B41FA5}">
                      <a16:colId xmlns:a16="http://schemas.microsoft.com/office/drawing/2014/main" val="3457999617"/>
                    </a:ext>
                  </a:extLst>
                </a:gridCol>
                <a:gridCol w="337775">
                  <a:extLst>
                    <a:ext uri="{9D8B030D-6E8A-4147-A177-3AD203B41FA5}">
                      <a16:colId xmlns:a16="http://schemas.microsoft.com/office/drawing/2014/main" val="1019991062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3560179819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4254512246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2334920782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4073792721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1328306474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1025832034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1290113300"/>
                    </a:ext>
                  </a:extLst>
                </a:gridCol>
                <a:gridCol w="565577">
                  <a:extLst>
                    <a:ext uri="{9D8B030D-6E8A-4147-A177-3AD203B41FA5}">
                      <a16:colId xmlns:a16="http://schemas.microsoft.com/office/drawing/2014/main" val="3623173469"/>
                    </a:ext>
                  </a:extLst>
                </a:gridCol>
              </a:tblGrid>
              <a:tr h="21539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Colon(Threshold = 0.55)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Stomach(Threshold = 0.8)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24718"/>
                  </a:ext>
                </a:extLst>
              </a:tr>
              <a:tr h="2153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slide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patch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rec x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rec x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046499"/>
                  </a:ext>
                </a:extLst>
              </a:tr>
              <a:tr h="2153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25.6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4.7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38.6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6.8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12.4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31.5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540502"/>
                  </a:ext>
                </a:extLst>
              </a:tr>
              <a:tr h="21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5.4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1.5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13.1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34.3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12.2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27.8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74.3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083327"/>
                  </a:ext>
                </a:extLst>
              </a:tr>
              <a:tr h="2153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55.1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7.5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19.8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82.4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87.7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11.0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37.2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135.9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66600"/>
                  </a:ext>
                </a:extLst>
              </a:tr>
              <a:tr h="21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21.5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4.9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11.8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38.2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17.5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7.5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13.0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38.0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15906"/>
                  </a:ext>
                </a:extLst>
              </a:tr>
              <a:tr h="2153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990" marR="93990" marT="46995" marB="46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26.1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4.6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7.6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38.3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9.9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8.3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13.6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31.7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724201"/>
                  </a:ext>
                </a:extLst>
              </a:tr>
              <a:tr h="215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703.6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13.0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57.3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773.9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127.8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</a:rPr>
                        <a:t>18.8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54.2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200.8 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791" marR="9791" marT="97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85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4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5218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요약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1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 모듈 정상 작동 확인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Patch generator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버그 해결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[Slide table]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WSI_prediction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&lt;-&gt; </a:t>
            </a:r>
            <a:r>
              <a:rPr lang="en-US" altLang="ko-KR" sz="1600" dirty="0" err="1">
                <a:latin typeface="Calibri" panose="020F0502020204030204" pitchFamily="34" charset="0"/>
                <a:cs typeface="Cordia New"/>
              </a:rPr>
              <a:t>Groundtruth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값 수정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구조 보완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System / Oracle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추천 히스토리 반영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추천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Region-based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유무 구별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UI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개발 간 수정 사항 반영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Training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파트 개발 완료 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학습용 데이터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서버 컴퓨터로 이동 완료 후 정상 작동 점검 예정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6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206" y="433688"/>
            <a:ext cx="8329228" cy="300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논의 사항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600" u="sng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 모듈 호출 방법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Calibri" panose="020F0502020204030204" pitchFamily="34" charset="0"/>
                <a:cs typeface="Cordia New"/>
              </a:rPr>
              <a:t>고려점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: Patch 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학습 시 학습 간 </a:t>
            </a: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3</a:t>
            </a: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일 이상 소요 판단됨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호출 시기 및 방법에 대한 논의 필요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Calibri" panose="020F0502020204030204" pitchFamily="34" charset="0"/>
                <a:cs typeface="Cordia New"/>
              </a:rPr>
              <a:t>2. 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#226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서버 </a:t>
            </a:r>
            <a:r>
              <a:rPr lang="en-US" altLang="ko-KR" sz="1600" u="sng" dirty="0">
                <a:latin typeface="Calibri" panose="020F0502020204030204" pitchFamily="34" charset="0"/>
                <a:cs typeface="Cordia New"/>
              </a:rPr>
              <a:t>GPU </a:t>
            </a:r>
            <a:r>
              <a:rPr lang="ko-KR" altLang="en-US" sz="1600" u="sng" dirty="0">
                <a:latin typeface="Calibri" panose="020F0502020204030204" pitchFamily="34" charset="0"/>
                <a:cs typeface="Cordia New"/>
              </a:rPr>
              <a:t>사용 시간 협의</a:t>
            </a:r>
            <a:endParaRPr lang="en-US" altLang="ko-KR" sz="16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alibri" panose="020F0502020204030204" pitchFamily="34" charset="0"/>
                <a:cs typeface="Cordia New"/>
              </a:rPr>
              <a:t>훈련 모듈 정상 작동 확인 필요 </a:t>
            </a:r>
            <a:endParaRPr lang="en-US" altLang="ko-KR" sz="16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032" y="1652626"/>
            <a:ext cx="3194509" cy="187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7"/>
          <p:cNvCxnSpPr/>
          <p:nvPr/>
        </p:nvCxnSpPr>
        <p:spPr>
          <a:xfrm>
            <a:off x="362808" y="397413"/>
            <a:ext cx="2124751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7"/>
          <p:cNvSpPr/>
          <p:nvPr/>
        </p:nvSpPr>
        <p:spPr>
          <a:xfrm>
            <a:off x="246206" y="28081"/>
            <a:ext cx="4738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Module design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1280692" y="3519949"/>
            <a:ext cx="69120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7"/>
          <p:cNvSpPr/>
          <p:nvPr/>
        </p:nvSpPr>
        <p:spPr>
          <a:xfrm>
            <a:off x="776830" y="497549"/>
            <a:ext cx="7415940" cy="23597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 part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76830" y="6481088"/>
            <a:ext cx="7415940" cy="234346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740" y="3831541"/>
            <a:ext cx="3221431" cy="224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76830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776830" y="6187901"/>
            <a:ext cx="3608412" cy="236814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84358" y="3631151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584358" y="6187901"/>
            <a:ext cx="3608412" cy="236814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WSI classifier train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3032" y="3897238"/>
            <a:ext cx="3250778" cy="203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76830" y="948376"/>
            <a:ext cx="3608412" cy="2571573"/>
          </a:xfrm>
          <a:prstGeom prst="rect">
            <a:avLst/>
          </a:prstGeom>
          <a:noFill/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76830" y="791304"/>
            <a:ext cx="3608412" cy="236814"/>
          </a:xfrm>
          <a:prstGeom prst="rect">
            <a:avLst/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Recommendation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4584358" y="948376"/>
            <a:ext cx="3608412" cy="257157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584358" y="791304"/>
            <a:ext cx="3608412" cy="236814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Patch generator module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186125" y="3220316"/>
            <a:ext cx="550606" cy="599266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6F9FC"/>
              </a:gs>
              <a:gs pos="100000">
                <a:srgbClr val="7F7F7F"/>
              </a:gs>
            </a:gsLst>
            <a:lin ang="5400000" scaled="0"/>
          </a:gra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51" y="1118867"/>
            <a:ext cx="3507880" cy="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4168858" y="3350588"/>
            <a:ext cx="7768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226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740" y="1324520"/>
            <a:ext cx="1946390" cy="102825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8">
            <a:alphaModFix/>
          </a:blip>
          <a:srcRect l="46966" t="53585" r="31283" b="15996"/>
          <a:stretch/>
        </p:blipFill>
        <p:spPr>
          <a:xfrm>
            <a:off x="1727659" y="2811543"/>
            <a:ext cx="629752" cy="658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7"/>
          <p:cNvCxnSpPr/>
          <p:nvPr/>
        </p:nvCxnSpPr>
        <p:spPr>
          <a:xfrm>
            <a:off x="1975935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71" name="Google Shape;171;p7"/>
          <p:cNvCxnSpPr/>
          <p:nvPr/>
        </p:nvCxnSpPr>
        <p:spPr>
          <a:xfrm rot="10800000">
            <a:off x="2174346" y="2451262"/>
            <a:ext cx="0" cy="30315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7"/>
          <p:cNvSpPr/>
          <p:nvPr/>
        </p:nvSpPr>
        <p:spPr>
          <a:xfrm>
            <a:off x="2984293" y="2917387"/>
            <a:ext cx="1246332" cy="26836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RCMD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7"/>
          <p:cNvCxnSpPr>
            <a:stCxn id="172" idx="0"/>
            <a:endCxn id="168" idx="3"/>
          </p:cNvCxnSpPr>
          <p:nvPr/>
        </p:nvCxnSpPr>
        <p:spPr>
          <a:xfrm rot="5400000" flipH="1">
            <a:off x="2738959" y="2048887"/>
            <a:ext cx="1078800" cy="658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98930"/>
              </p:ext>
            </p:extLst>
          </p:nvPr>
        </p:nvGraphicFramePr>
        <p:xfrm>
          <a:off x="232814" y="487201"/>
          <a:ext cx="8084090" cy="322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779111372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96328355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4277819958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3824146777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2901824487"/>
                    </a:ext>
                  </a:extLst>
                </a:gridCol>
              </a:tblGrid>
              <a:tr h="329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06576"/>
                  </a:ext>
                </a:extLst>
              </a:tr>
              <a:tr h="4084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추천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체크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및 복구 확인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정상 작동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여부등에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대한 확인 절차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10/25~31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40962"/>
                  </a:ext>
                </a:extLst>
              </a:tr>
              <a:tr h="7293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WSI </a:t>
                      </a:r>
                      <a:r>
                        <a:rPr lang="ko-KR" altLang="en-US" sz="1100" dirty="0"/>
                        <a:t>분류기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기존 시스템 수정 작업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patch p-value </a:t>
                      </a:r>
                      <a:r>
                        <a:rPr lang="ko-KR" altLang="en-US" sz="1100" b="1" dirty="0">
                          <a:solidFill>
                            <a:srgbClr val="1D1C1D"/>
                          </a:solidFill>
                          <a:latin typeface="NotoSansKR"/>
                        </a:rPr>
                        <a:t>정보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생성하도록 변경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변경 필요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 err="1">
                          <a:solidFill>
                            <a:srgbClr val="1D1C1D"/>
                          </a:solidFill>
                          <a:latin typeface="NotoSansKR"/>
                        </a:rPr>
                        <a:t>씨젠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 </a:t>
                      </a:r>
                      <a:r>
                        <a:rPr lang="en-US" altLang="ko-KR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AI </a:t>
                      </a:r>
                      <a:r>
                        <a:rPr lang="ko-KR" altLang="en-US" sz="1100" u="sng" dirty="0">
                          <a:solidFill>
                            <a:srgbClr val="1D1C1D"/>
                          </a:solidFill>
                          <a:latin typeface="NotoSansKR"/>
                        </a:rPr>
                        <a:t>팀과 협의 필요함</a:t>
                      </a:r>
                      <a:endParaRPr lang="ko-KR" altLang="en-US" sz="1100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11/1~11/9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525897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WSI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모듈 설치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일부 개발 및 설치된 모델에 대한 확인 및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11/7~15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2882"/>
                  </a:ext>
                </a:extLst>
              </a:tr>
              <a:tr h="408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</a:t>
                      </a:r>
                      <a:r>
                        <a:rPr lang="ko-KR" altLang="en-US" sz="1100" dirty="0"/>
                        <a:t>추천 모듈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추천 모듈 설치 </a:t>
                      </a:r>
                      <a:endParaRPr lang="en-US" altLang="ko-KR" sz="1100" dirty="0">
                        <a:solidFill>
                          <a:srgbClr val="1D1C1D"/>
                        </a:solidFill>
                        <a:latin typeface="NotoSansKR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region-based 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기반 알고리즘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11/15~25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49067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Patch generator </a:t>
                      </a:r>
                      <a:r>
                        <a:rPr lang="ko-KR" altLang="en-US" sz="1100" dirty="0"/>
                        <a:t>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패치 </a:t>
                      </a:r>
                      <a:r>
                        <a:rPr lang="ko-KR" altLang="en-US" sz="1100" dirty="0" err="1">
                          <a:solidFill>
                            <a:srgbClr val="1D1C1D"/>
                          </a:solidFill>
                          <a:latin typeface="NotoSansKR"/>
                        </a:rPr>
                        <a:t>생성기</a:t>
                      </a: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 설치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11/24~12/2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68186"/>
                  </a:ext>
                </a:extLst>
              </a:tr>
              <a:tr h="406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파트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1D1C1D"/>
                          </a:solidFill>
                          <a:latin typeface="NotoSansKR"/>
                        </a:rPr>
                        <a:t>추천 파트 모듈의 정상 작동 테스트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12/3~9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NotoSansKR"/>
                        </a:rPr>
                        <a:t>완료</a:t>
                      </a:r>
                      <a:r>
                        <a:rPr lang="en-US" altLang="ko-KR" sz="1100" dirty="0">
                          <a:solidFill>
                            <a:srgbClr val="1D1C1D"/>
                          </a:solidFill>
                          <a:latin typeface="NotoSansKR"/>
                        </a:rPr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445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28339" y="4119957"/>
            <a:ext cx="7740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* 추천 모듈 테스트는 </a:t>
            </a:r>
            <a:r>
              <a:rPr lang="en-US" altLang="ko-KR" sz="1200" dirty="0">
                <a:solidFill>
                  <a:srgbClr val="1D1C1D"/>
                </a:solidFill>
                <a:latin typeface="NotoSansKR"/>
              </a:rPr>
              <a:t>UI 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개발 및 사용이 가능한 </a:t>
            </a:r>
            <a:r>
              <a:rPr lang="ko-KR" altLang="en-US" sz="1200" dirty="0" err="1">
                <a:solidFill>
                  <a:srgbClr val="1D1C1D"/>
                </a:solidFill>
                <a:latin typeface="NotoSansKR"/>
              </a:rPr>
              <a:t>수준일때</a:t>
            </a:r>
            <a:r>
              <a:rPr lang="ko-KR" altLang="en-US" sz="1200" dirty="0">
                <a:solidFill>
                  <a:srgbClr val="1D1C1D"/>
                </a:solidFill>
                <a:latin typeface="NotoSansKR"/>
              </a:rPr>
              <a:t> 테스트 가능</a:t>
            </a:r>
            <a:endParaRPr lang="en-US" altLang="ko-KR" sz="1200" dirty="0">
              <a:solidFill>
                <a:srgbClr val="1D1C1D"/>
              </a:solidFill>
              <a:latin typeface="NotoSans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097" y="38548"/>
            <a:ext cx="7754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1D1C1D"/>
                </a:solidFill>
                <a:latin typeface="NotoSansKR"/>
              </a:rPr>
              <a:t>추후 개발 계획 </a:t>
            </a:r>
            <a:r>
              <a:rPr lang="en-US" altLang="ko-KR" sz="1200" b="1" dirty="0">
                <a:solidFill>
                  <a:srgbClr val="1D1C1D"/>
                </a:solidFill>
                <a:latin typeface="NotoSansKR"/>
              </a:rPr>
              <a:t>(AL)</a:t>
            </a:r>
            <a:br>
              <a:rPr lang="ko-KR" altLang="en-US" sz="1200" dirty="0"/>
            </a:b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* 개발 계획은 현재 서버에 대한 현황 파악이 완전하지 않음으로</a:t>
            </a:r>
            <a:r>
              <a:rPr lang="en-US" altLang="ko-KR" sz="1200" i="1" dirty="0">
                <a:solidFill>
                  <a:srgbClr val="1D1C1D"/>
                </a:solidFill>
                <a:latin typeface="NotoSansKR"/>
              </a:rPr>
              <a:t>, </a:t>
            </a:r>
            <a:r>
              <a:rPr lang="ko-KR" altLang="en-US" sz="1200" i="1" dirty="0" err="1">
                <a:solidFill>
                  <a:srgbClr val="1D1C1D"/>
                </a:solidFill>
                <a:latin typeface="NotoSansKR"/>
              </a:rPr>
              <a:t>변경될수</a:t>
            </a:r>
            <a:r>
              <a:rPr lang="ko-KR" altLang="en-US" sz="1200" i="1" dirty="0">
                <a:solidFill>
                  <a:srgbClr val="1D1C1D"/>
                </a:solidFill>
                <a:latin typeface="NotoSansKR"/>
              </a:rPr>
              <a:t> 있음</a:t>
            </a:r>
            <a:endParaRPr lang="ko-KR" altLang="en-US" sz="12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05449"/>
              </p:ext>
            </p:extLst>
          </p:nvPr>
        </p:nvGraphicFramePr>
        <p:xfrm>
          <a:off x="232814" y="4367598"/>
          <a:ext cx="8084090" cy="2490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292485691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045073181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478880783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437052186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718948964"/>
                    </a:ext>
                  </a:extLst>
                </a:gridCol>
              </a:tblGrid>
              <a:tr h="39610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훈련 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구성을 최종적으로 정의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테스트를 통해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oracle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업무 처리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가능량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 적합한 추천수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기간 등을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설치 이후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카이스트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~  1/2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8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씨젠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1/2 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전문의 진단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: 1/9~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3349"/>
                  </a:ext>
                </a:extLst>
              </a:tr>
              <a:tr h="707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patch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패치로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16100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 training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수집된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WSI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모델 훈련이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적합하게 구동하도록 설치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모델의 저장 방법 및 관리 방법 등을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~ 1/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74662"/>
                  </a:ext>
                </a:extLst>
              </a:tr>
              <a:tr h="4243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모듈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파트 및 훈련 파트에 대한 작동 확인 및 모델 성능의 영향 등을 평가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점검 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63049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43013"/>
              </p:ext>
            </p:extLst>
          </p:nvPr>
        </p:nvGraphicFramePr>
        <p:xfrm>
          <a:off x="232814" y="3711535"/>
          <a:ext cx="808409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41">
                  <a:extLst>
                    <a:ext uri="{9D8B030D-6E8A-4147-A177-3AD203B41FA5}">
                      <a16:colId xmlns:a16="http://schemas.microsoft.com/office/drawing/2014/main" val="3343120765"/>
                    </a:ext>
                  </a:extLst>
                </a:gridCol>
                <a:gridCol w="514637">
                  <a:extLst>
                    <a:ext uri="{9D8B030D-6E8A-4147-A177-3AD203B41FA5}">
                      <a16:colId xmlns:a16="http://schemas.microsoft.com/office/drawing/2014/main" val="2936898567"/>
                    </a:ext>
                  </a:extLst>
                </a:gridCol>
                <a:gridCol w="1686356">
                  <a:extLst>
                    <a:ext uri="{9D8B030D-6E8A-4147-A177-3AD203B41FA5}">
                      <a16:colId xmlns:a16="http://schemas.microsoft.com/office/drawing/2014/main" val="1841078626"/>
                    </a:ext>
                  </a:extLst>
                </a:gridCol>
                <a:gridCol w="3726524">
                  <a:extLst>
                    <a:ext uri="{9D8B030D-6E8A-4147-A177-3AD203B41FA5}">
                      <a16:colId xmlns:a16="http://schemas.microsoft.com/office/drawing/2014/main" val="783737320"/>
                    </a:ext>
                  </a:extLst>
                </a:gridCol>
                <a:gridCol w="1157932">
                  <a:extLst>
                    <a:ext uri="{9D8B030D-6E8A-4147-A177-3AD203B41FA5}">
                      <a16:colId xmlns:a16="http://schemas.microsoft.com/office/drawing/2014/main" val="3732176948"/>
                    </a:ext>
                  </a:extLst>
                </a:gridCol>
              </a:tblGrid>
              <a:tr h="396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개발과 관련한 주요 내용 논의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기능등에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협의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11/1~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12/26 </a:t>
                      </a:r>
                      <a:r>
                        <a:rPr lang="ko-KR" altLang="en-US" sz="11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7363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17669" y="5120640"/>
            <a:ext cx="7099235" cy="17373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7669" y="3291840"/>
            <a:ext cx="7099235" cy="4196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5"/>
          <p:cNvCxnSpPr/>
          <p:nvPr/>
        </p:nvCxnSpPr>
        <p:spPr>
          <a:xfrm>
            <a:off x="1454727" y="3882045"/>
            <a:ext cx="5935287" cy="0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5"/>
          <p:cNvSpPr txBox="1"/>
          <p:nvPr/>
        </p:nvSpPr>
        <p:spPr>
          <a:xfrm>
            <a:off x="818802" y="3208712"/>
            <a:ext cx="73609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슬라이드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818802" y="3882045"/>
            <a:ext cx="73609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latinLnBrk="0">
              <a:buClr>
                <a:srgbClr val="000000"/>
              </a:buCl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Incremental learning –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추천 모듈 테스트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027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382213"/>
            <a:ext cx="8013841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 사항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(summary)</a:t>
            </a:r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사전 회의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세부 사항 논의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03289"/>
              </p:ext>
            </p:extLst>
          </p:nvPr>
        </p:nvGraphicFramePr>
        <p:xfrm>
          <a:off x="653140" y="1142739"/>
          <a:ext cx="7336973" cy="884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254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22719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개발 진척 사항 공유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세부 사항 결정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전문의 진단 테스트 일정 협의 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372641" y="2174854"/>
            <a:ext cx="6435221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DB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변경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/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파라미터 값 변경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26802"/>
              </p:ext>
            </p:extLst>
          </p:nvPr>
        </p:nvGraphicFramePr>
        <p:xfrm>
          <a:off x="653140" y="2698438"/>
          <a:ext cx="7336973" cy="61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0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1836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343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</a:t>
                      </a: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 </a:t>
                      </a: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DB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구조 수정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</a:p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각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Anatomy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Threshold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값 개별 적용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(Stomach : 0.8, Colon : 0.55)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72641" y="3349886"/>
            <a:ext cx="6276514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3.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Slide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및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/ patch Generator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 모듈 테스트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986716"/>
              </p:ext>
            </p:extLst>
          </p:nvPr>
        </p:nvGraphicFramePr>
        <p:xfrm>
          <a:off x="653140" y="3831200"/>
          <a:ext cx="7336973" cy="225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29">
                  <a:extLst>
                    <a:ext uri="{9D8B030D-6E8A-4147-A177-3AD203B41FA5}">
                      <a16:colId xmlns:a16="http://schemas.microsoft.com/office/drawing/2014/main" val="1269066722"/>
                    </a:ext>
                  </a:extLst>
                </a:gridCol>
                <a:gridCol w="6548844">
                  <a:extLst>
                    <a:ext uri="{9D8B030D-6E8A-4147-A177-3AD203B41FA5}">
                      <a16:colId xmlns:a16="http://schemas.microsoft.com/office/drawing/2014/main" val="3553848196"/>
                    </a:ext>
                  </a:extLst>
                </a:gridCol>
              </a:tblGrid>
              <a:tr h="1868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테스트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(12.22.16 ~ 22)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데이터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5461 WSI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Slide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 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</a:p>
                    <a:p>
                      <a:pPr marL="1085850" marR="0" lvl="2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483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(5461 WSI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소요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 </a:t>
                      </a: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모듈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확인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 </a:t>
                      </a: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추천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-  (CF) 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천 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, (RB) 1.5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추천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(6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만 건 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1085850" lvl="2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분 이내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[1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일치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]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ordia New"/>
                      </a:endParaRPr>
                    </a:p>
                    <a:p>
                      <a:pPr marL="628650" lvl="1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generator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모듈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정상 작동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 분당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470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여 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Patch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ordia New"/>
                        </a:rPr>
                        <a:t>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3772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576354" y="6188308"/>
            <a:ext cx="57607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패치 추천 간 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Region based on/off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기능 추가</a:t>
            </a:r>
            <a:endParaRPr lang="en-US" altLang="ko-KR" sz="1100" dirty="0">
              <a:latin typeface="Calibri" panose="020F0502020204030204" pitchFamily="34" charset="0"/>
              <a:cs typeface="Cordia New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Training part –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개발 완료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버그 유무 확인 중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b="1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3475" y="6320624"/>
            <a:ext cx="67491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2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920" y="433688"/>
            <a:ext cx="8610624" cy="555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사전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회의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(01/02)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1.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각 진척사항 공유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generator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버그 해결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카이스트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정상 작동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UI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테스트 가능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(</a:t>
            </a:r>
            <a:r>
              <a:rPr lang="ko-KR" altLang="en-US" sz="1400" u="sng" dirty="0" err="1">
                <a:latin typeface="Calibri" panose="020F0502020204030204" pitchFamily="34" charset="0"/>
                <a:cs typeface="Cordia New"/>
              </a:rPr>
              <a:t>씨젠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)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UI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개발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2.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논의 사항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1) N Slide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결과가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20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개 이하인 경우 </a:t>
            </a: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* N Slide</a:t>
            </a:r>
            <a:r>
              <a:rPr lang="ko-KR" altLang="en-US" sz="1200" dirty="0">
                <a:latin typeface="Calibri" panose="020F0502020204030204" pitchFamily="34" charset="0"/>
                <a:cs typeface="Cordia New"/>
              </a:rPr>
              <a:t>는 모델의 예측이</a:t>
            </a: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200" dirty="0">
                <a:latin typeface="Calibri" panose="020F0502020204030204" pitchFamily="34" charset="0"/>
                <a:cs typeface="Cordia New"/>
              </a:rPr>
              <a:t>틀릴 때만 추천</a:t>
            </a:r>
            <a:r>
              <a:rPr lang="en-US" altLang="ko-KR" sz="1200" dirty="0">
                <a:latin typeface="Calibri" panose="020F0502020204030204" pitchFamily="34" charset="0"/>
                <a:cs typeface="Cordia New"/>
              </a:rPr>
              <a:t>.</a:t>
            </a:r>
            <a:r>
              <a:rPr lang="en-US" altLang="ko-KR" sz="11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100" dirty="0">
                <a:latin typeface="Calibri" panose="020F0502020204030204" pitchFamily="34" charset="0"/>
                <a:cs typeface="Cordia New"/>
              </a:rPr>
              <a:t>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 N Slide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비율 및 예측 정확도 고려 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기준 완화를 통한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  N Slide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 추가 학습 불필요 판단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2) 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결과 저장 유무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현재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classification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의 결과가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일 경우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상 저장하지 않음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N 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효용 대비 차지하는 데이터 공간이 큼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값이 낮은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N Patch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를 따로 수집하는 트랙 운용 </a:t>
            </a:r>
            <a:endParaRPr lang="en-US" altLang="ko-KR" sz="1400" u="sng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3) Recommend DB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구조 변경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4) Stomach / Colon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간 적정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Threshold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 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=&gt;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Stomach / Colon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수가 비슷하게 나오도록 설정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5)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전문의 진단 테스트 일정 협의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1/9 ~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이후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47777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CBDCE5-508F-4B8D-BD34-FAD6EEB332E5}"/>
              </a:ext>
            </a:extLst>
          </p:cNvPr>
          <p:cNvSpPr/>
          <p:nvPr/>
        </p:nvSpPr>
        <p:spPr>
          <a:xfrm>
            <a:off x="372640" y="548843"/>
            <a:ext cx="7799809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 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patch generator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버그 해결 완료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현상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Heatmap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와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생성된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가 다름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원인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feature_cube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코드에서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계산 간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-1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해결 방안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Patch generator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모델의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x_loc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,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y_loc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의 값에 각각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+1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을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적용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수정 이후 </a:t>
            </a:r>
            <a:r>
              <a:rPr lang="en-US" altLang="ko-KR" sz="1400" u="sng" dirty="0">
                <a:latin typeface="Calibri" panose="020F0502020204030204" pitchFamily="34" charset="0"/>
                <a:cs typeface="Cordia New"/>
              </a:rPr>
              <a:t>Patch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정상적으로 생성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됨을 확인 완료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4DA49C-C0CC-4001-B081-CDB0FE61C4C0}"/>
              </a:ext>
            </a:extLst>
          </p:cNvPr>
          <p:cNvGrpSpPr/>
          <p:nvPr/>
        </p:nvGrpSpPr>
        <p:grpSpPr>
          <a:xfrm>
            <a:off x="372640" y="2873830"/>
            <a:ext cx="11732371" cy="3264636"/>
            <a:chOff x="662264" y="3090262"/>
            <a:chExt cx="10954559" cy="304820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EE98F63-A0CB-4A4A-A155-927803591E6E}"/>
                </a:ext>
              </a:extLst>
            </p:cNvPr>
            <p:cNvGrpSpPr/>
            <p:nvPr/>
          </p:nvGrpSpPr>
          <p:grpSpPr>
            <a:xfrm>
              <a:off x="662264" y="3090262"/>
              <a:ext cx="6382559" cy="2952951"/>
              <a:chOff x="5047441" y="578027"/>
              <a:chExt cx="6382559" cy="2952951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8E18DB1-3E88-4C41-A15B-DD9D3D1D8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41" y="578027"/>
                <a:ext cx="3527993" cy="2650603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94C2513-C5FB-4024-9C3A-56752C737112}"/>
                  </a:ext>
                </a:extLst>
              </p:cNvPr>
              <p:cNvSpPr/>
              <p:nvPr/>
            </p:nvSpPr>
            <p:spPr>
              <a:xfrm>
                <a:off x="5323115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생성된 패치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BB69611-5C5D-4533-AF7A-FA30EF1F3584}"/>
                  </a:ext>
                </a:extLst>
              </p:cNvPr>
              <p:cNvSpPr/>
              <p:nvPr/>
            </p:nvSpPr>
            <p:spPr>
              <a:xfrm>
                <a:off x="6858000" y="3212301"/>
                <a:ext cx="4572000" cy="3186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&lt;Heat map</a:t>
                </a:r>
                <a:r>
                  <a:rPr lang="ko-KR" altLang="en-US" sz="1050" b="1" dirty="0">
                    <a:latin typeface="Calibri" panose="020F0502020204030204" pitchFamily="34" charset="0"/>
                    <a:cs typeface="Cordia New"/>
                  </a:rPr>
                  <a:t>과의 비교</a:t>
                </a:r>
                <a:r>
                  <a:rPr lang="en-US" altLang="ko-KR" sz="1050" b="1" dirty="0">
                    <a:latin typeface="Calibri" panose="020F0502020204030204" pitchFamily="34" charset="0"/>
                    <a:cs typeface="Cordia New"/>
                  </a:rPr>
                  <a:t>&gt;</a:t>
                </a:r>
                <a:endParaRPr lang="ko-KR" altLang="en-US" sz="1050" b="1" dirty="0">
                  <a:latin typeface="Calibri" panose="020F0502020204030204" pitchFamily="34" charset="0"/>
                  <a:cs typeface="Cordia New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9667962-02AA-4770-8F14-6B10CA82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365" y="3090262"/>
              <a:ext cx="3699443" cy="2652354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ECCEEE5-59AD-4720-BFF4-6D976DCA6651}"/>
                </a:ext>
              </a:extLst>
            </p:cNvPr>
            <p:cNvSpPr/>
            <p:nvPr/>
          </p:nvSpPr>
          <p:spPr>
            <a:xfrm>
              <a:off x="5604816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생성된 패치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4A8163E-4A96-469E-BDB6-854B031D378C}"/>
                </a:ext>
              </a:extLst>
            </p:cNvPr>
            <p:cNvSpPr/>
            <p:nvPr/>
          </p:nvSpPr>
          <p:spPr>
            <a:xfrm>
              <a:off x="7044823" y="5819788"/>
              <a:ext cx="4572000" cy="318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&lt;Heat map</a:t>
              </a:r>
              <a:r>
                <a:rPr lang="ko-KR" altLang="en-US" sz="1050" b="1" dirty="0">
                  <a:latin typeface="Calibri" panose="020F0502020204030204" pitchFamily="34" charset="0"/>
                  <a:cs typeface="Cordia New"/>
                </a:rPr>
                <a:t>과의 비교</a:t>
              </a:r>
              <a:r>
                <a:rPr lang="en-US" altLang="ko-KR" sz="1050" b="1" dirty="0">
                  <a:latin typeface="Calibri" panose="020F0502020204030204" pitchFamily="34" charset="0"/>
                  <a:cs typeface="Cordia New"/>
                </a:rPr>
                <a:t>&gt;</a:t>
              </a:r>
              <a:endParaRPr lang="ko-KR" altLang="en-US" sz="1050" b="1" dirty="0">
                <a:latin typeface="Calibri" panose="020F0502020204030204" pitchFamily="34" charset="0"/>
                <a:cs typeface="Cordia New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F4EFBFA-77F3-4A8E-9EFD-081A82A12ECD}"/>
              </a:ext>
            </a:extLst>
          </p:cNvPr>
          <p:cNvSpPr/>
          <p:nvPr/>
        </p:nvSpPr>
        <p:spPr>
          <a:xfrm>
            <a:off x="4227572" y="4024993"/>
            <a:ext cx="987879" cy="46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192BD-321E-4F1F-AC3F-56CAEB3C770A}"/>
              </a:ext>
            </a:extLst>
          </p:cNvPr>
          <p:cNvSpPr/>
          <p:nvPr/>
        </p:nvSpPr>
        <p:spPr>
          <a:xfrm>
            <a:off x="4151133" y="4469689"/>
            <a:ext cx="4896628" cy="3083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>
                <a:latin typeface="Calibri" panose="020F0502020204030204" pitchFamily="34" charset="0"/>
                <a:cs typeface="Cordia New"/>
              </a:rPr>
              <a:t>코드 수정 후</a:t>
            </a:r>
            <a:endParaRPr lang="ko-KR" altLang="en-US" sz="1050" b="1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4738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DB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구조 변경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System / Oracle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히스토리 반영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Patch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추천 간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region-based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유무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구별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901FE-AAC5-4387-8DF1-C6A3AAD8E3EF}"/>
              </a:ext>
            </a:extLst>
          </p:cNvPr>
          <p:cNvGrpSpPr/>
          <p:nvPr/>
        </p:nvGrpSpPr>
        <p:grpSpPr>
          <a:xfrm>
            <a:off x="4939394" y="248210"/>
            <a:ext cx="4132487" cy="1537360"/>
            <a:chOff x="4939394" y="469921"/>
            <a:chExt cx="4132487" cy="15373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4AAE376-296A-4B68-8868-31A1AB5EE552}"/>
                </a:ext>
              </a:extLst>
            </p:cNvPr>
            <p:cNvGrpSpPr/>
            <p:nvPr/>
          </p:nvGrpSpPr>
          <p:grpSpPr>
            <a:xfrm>
              <a:off x="4939394" y="469921"/>
              <a:ext cx="4132487" cy="1537360"/>
              <a:chOff x="465364" y="1735974"/>
              <a:chExt cx="4721976" cy="153736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2D27857-4AC0-4508-8587-7DA6023ACDA6}"/>
                  </a:ext>
                </a:extLst>
              </p:cNvPr>
              <p:cNvSpPr/>
              <p:nvPr/>
            </p:nvSpPr>
            <p:spPr>
              <a:xfrm>
                <a:off x="1859790" y="1735974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&lt;Patch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추천 기준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FFA067-519D-4D05-A819-9056032ED1C1}"/>
                  </a:ext>
                </a:extLst>
              </p:cNvPr>
              <p:cNvSpPr/>
              <p:nvPr/>
            </p:nvSpPr>
            <p:spPr>
              <a:xfrm>
                <a:off x="465364" y="2192910"/>
                <a:ext cx="4721976" cy="10804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기준 </a:t>
                </a:r>
                <a:r>
                  <a:rPr lang="en-US" altLang="ko-KR" sz="1100" dirty="0"/>
                  <a:t>: Confidence</a:t>
                </a:r>
                <a:r>
                  <a:rPr lang="ko-KR" altLang="en-US" sz="1100" dirty="0"/>
                  <a:t>값 </a:t>
                </a:r>
                <a:endParaRPr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/>
                  <a:t>추천 방법</a:t>
                </a:r>
                <a:r>
                  <a:rPr lang="en-US" altLang="ko-KR" sz="1100" dirty="0"/>
                  <a:t>: “M or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D” </a:t>
                </a:r>
                <a:r>
                  <a:rPr lang="ko-KR" altLang="en-US" sz="1100" dirty="0"/>
                  <a:t>으로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예측된 패치 중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Threshold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신뢰도</a:t>
                </a:r>
                <a:r>
                  <a:rPr lang="en-US" altLang="ko-KR" sz="1100" dirty="0"/>
                  <a:t> 0.85 </a:t>
                </a:r>
                <a:r>
                  <a:rPr lang="ko-KR" altLang="en-US" sz="1100" dirty="0"/>
                  <a:t>이하</a:t>
                </a:r>
                <a:endParaRPr lang="en-US" altLang="ko-KR" sz="1100" dirty="0"/>
              </a:p>
              <a:p>
                <a:pPr marL="685800" lvl="1" indent="-2286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100" dirty="0"/>
                  <a:t>region-based: 1)</a:t>
                </a:r>
                <a:r>
                  <a:rPr lang="ko-KR" altLang="en-US" sz="1100" dirty="0"/>
                  <a:t>에서 선택된 패치의 주변 </a:t>
                </a:r>
                <a:r>
                  <a:rPr lang="en-US" altLang="ko-KR" sz="1100" dirty="0"/>
                  <a:t>4</a:t>
                </a:r>
                <a:r>
                  <a:rPr lang="ko-KR" altLang="en-US" sz="1100" dirty="0"/>
                  <a:t>개의 패치 </a:t>
                </a:r>
                <a:endParaRPr lang="en-US" altLang="ko-KR" sz="1100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66CE2C7-7978-4733-8048-3C8DA1FFB66D}"/>
                </a:ext>
              </a:extLst>
            </p:cNvPr>
            <p:cNvSpPr/>
            <p:nvPr/>
          </p:nvSpPr>
          <p:spPr>
            <a:xfrm>
              <a:off x="5274129" y="1755321"/>
              <a:ext cx="3797752" cy="2519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F9AF782-6063-408D-8AAA-3BF7083710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04607" y="1440264"/>
            <a:ext cx="1069522" cy="2193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BA3E12-1945-411E-9CF7-3B2C32318235}"/>
              </a:ext>
            </a:extLst>
          </p:cNvPr>
          <p:cNvGrpSpPr/>
          <p:nvPr/>
        </p:nvGrpSpPr>
        <p:grpSpPr>
          <a:xfrm>
            <a:off x="195943" y="4641998"/>
            <a:ext cx="9311312" cy="1800452"/>
            <a:chOff x="195943" y="2027204"/>
            <a:chExt cx="9311312" cy="18004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F13FE11-94EF-41E5-B8C9-246186738976}"/>
                </a:ext>
              </a:extLst>
            </p:cNvPr>
            <p:cNvGrpSpPr/>
            <p:nvPr/>
          </p:nvGrpSpPr>
          <p:grpSpPr>
            <a:xfrm>
              <a:off x="195943" y="2027204"/>
              <a:ext cx="9311312" cy="1800452"/>
              <a:chOff x="195943" y="2218156"/>
              <a:chExt cx="9311312" cy="18004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880B984-D073-42C6-ACC3-9CC418A97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907" y="2523283"/>
                <a:ext cx="4752975" cy="146685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6ABE4AD-0028-4337-A44B-E8F026EBB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206" y="2545496"/>
                <a:ext cx="3765388" cy="1349856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64A65D-D4F2-4EDC-AD84-DFA7CD3D2FF5}"/>
                  </a:ext>
                </a:extLst>
              </p:cNvPr>
              <p:cNvSpPr/>
              <p:nvPr/>
            </p:nvSpPr>
            <p:spPr>
              <a:xfrm>
                <a:off x="1855757" y="2226320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기존 안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806CF2C-A231-4F97-A223-FF525C79739F}"/>
                  </a:ext>
                </a:extLst>
              </p:cNvPr>
              <p:cNvSpPr/>
              <p:nvPr/>
            </p:nvSpPr>
            <p:spPr>
              <a:xfrm>
                <a:off x="6362443" y="2226320"/>
                <a:ext cx="3144812" cy="705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&lt;</a:t>
                </a:r>
                <a:r>
                  <a:rPr lang="ko-KR" altLang="en-US" sz="1400" dirty="0">
                    <a:latin typeface="Calibri" panose="020F0502020204030204" pitchFamily="34" charset="0"/>
                    <a:cs typeface="Cordia New"/>
                  </a:rPr>
                  <a:t>건의 안</a:t>
                </a:r>
                <a:r>
                  <a:rPr lang="en-US" altLang="ko-KR" sz="1400" dirty="0">
                    <a:latin typeface="Calibri" panose="020F0502020204030204" pitchFamily="34" charset="0"/>
                    <a:cs typeface="Cordia New"/>
                  </a:rPr>
                  <a:t>&gt;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Calibri" panose="020F0502020204030204" pitchFamily="34" charset="0"/>
                  <a:cs typeface="Cordia New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DE6F53A-593E-46CE-966F-18722E1C2EF2}"/>
                  </a:ext>
                </a:extLst>
              </p:cNvPr>
              <p:cNvSpPr/>
              <p:nvPr/>
            </p:nvSpPr>
            <p:spPr>
              <a:xfrm>
                <a:off x="195943" y="2218156"/>
                <a:ext cx="8786132" cy="18004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88617B41-747C-4A18-A8BE-AECD540D19B6}"/>
                </a:ext>
              </a:extLst>
            </p:cNvPr>
            <p:cNvSpPr/>
            <p:nvPr/>
          </p:nvSpPr>
          <p:spPr>
            <a:xfrm>
              <a:off x="3827503" y="3224040"/>
              <a:ext cx="391886" cy="1796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F972BA-8B79-4447-9E27-CA6709F11C1E}"/>
              </a:ext>
            </a:extLst>
          </p:cNvPr>
          <p:cNvSpPr/>
          <p:nvPr/>
        </p:nvSpPr>
        <p:spPr>
          <a:xfrm>
            <a:off x="2746501" y="4140306"/>
            <a:ext cx="3144812" cy="75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&lt;Recommend Patch DB&gt;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47EB5B-DCDE-4A77-9C46-D1C1442E48FA}"/>
              </a:ext>
            </a:extLst>
          </p:cNvPr>
          <p:cNvSpPr/>
          <p:nvPr/>
        </p:nvSpPr>
        <p:spPr>
          <a:xfrm>
            <a:off x="1794582" y="2238985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기존 안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CA0C07-B07A-4095-8A10-99CB0536E66D}"/>
              </a:ext>
            </a:extLst>
          </p:cNvPr>
          <p:cNvSpPr/>
          <p:nvPr/>
        </p:nvSpPr>
        <p:spPr>
          <a:xfrm>
            <a:off x="6159740" y="2238985"/>
            <a:ext cx="3144812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&lt;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건의 안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43BBBE-371C-44C3-9D94-CB9B774BCDC5}"/>
              </a:ext>
            </a:extLst>
          </p:cNvPr>
          <p:cNvSpPr/>
          <p:nvPr/>
        </p:nvSpPr>
        <p:spPr>
          <a:xfrm>
            <a:off x="2746501" y="1860112"/>
            <a:ext cx="3144812" cy="75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Calibri" panose="020F0502020204030204" pitchFamily="34" charset="0"/>
                <a:cs typeface="Cordia New"/>
              </a:rPr>
              <a:t>&lt;Recommend Slide DB&gt;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655A75C-ED33-4523-811F-0FCC4929A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25" y="2668220"/>
            <a:ext cx="3467100" cy="11811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97776C-2FF6-4618-B6AC-213C4C4AC3CF}"/>
              </a:ext>
            </a:extLst>
          </p:cNvPr>
          <p:cNvSpPr/>
          <p:nvPr/>
        </p:nvSpPr>
        <p:spPr>
          <a:xfrm>
            <a:off x="195072" y="2303973"/>
            <a:ext cx="8786132" cy="1786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3B175AE-568A-4C49-A969-4C50E6226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678" y="2666931"/>
            <a:ext cx="4048125" cy="1333500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93313B0-9BA3-4410-8A0D-FBCF3BB7D3CD}"/>
              </a:ext>
            </a:extLst>
          </p:cNvPr>
          <p:cNvCxnSpPr>
            <a:cxnSpLocks/>
          </p:cNvCxnSpPr>
          <p:nvPr/>
        </p:nvCxnSpPr>
        <p:spPr>
          <a:xfrm>
            <a:off x="246206" y="2852928"/>
            <a:ext cx="34813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B68A3EA-5D7B-4916-825D-62BB0E8C8725}"/>
              </a:ext>
            </a:extLst>
          </p:cNvPr>
          <p:cNvCxnSpPr>
            <a:cxnSpLocks/>
          </p:cNvCxnSpPr>
          <p:nvPr/>
        </p:nvCxnSpPr>
        <p:spPr>
          <a:xfrm>
            <a:off x="4204607" y="2852928"/>
            <a:ext cx="47073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34A1CCAC-3566-4AD0-A50F-20C6F44430A5}"/>
              </a:ext>
            </a:extLst>
          </p:cNvPr>
          <p:cNvSpPr/>
          <p:nvPr/>
        </p:nvSpPr>
        <p:spPr>
          <a:xfrm>
            <a:off x="3735658" y="3339193"/>
            <a:ext cx="391886" cy="17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5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직선 연결선 108"/>
          <p:cNvCxnSpPr/>
          <p:nvPr/>
        </p:nvCxnSpPr>
        <p:spPr>
          <a:xfrm>
            <a:off x="372641" y="415550"/>
            <a:ext cx="2124751" cy="0"/>
          </a:xfrm>
          <a:prstGeom prst="line">
            <a:avLst/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46206" y="28081"/>
            <a:ext cx="636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슬라이드 추천 시스템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8778BF-E884-4E91-9195-6DE1A79AD489}"/>
              </a:ext>
            </a:extLst>
          </p:cNvPr>
          <p:cNvSpPr/>
          <p:nvPr/>
        </p:nvSpPr>
        <p:spPr>
          <a:xfrm>
            <a:off x="465365" y="582270"/>
            <a:ext cx="7707084" cy="232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추천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파트 </a:t>
            </a:r>
            <a:r>
              <a:rPr lang="en-US" altLang="ko-KR" sz="1400" b="1" dirty="0">
                <a:latin typeface="Calibri" panose="020F0502020204030204" pitchFamily="34" charset="0"/>
                <a:cs typeface="Cordia New"/>
              </a:rPr>
              <a:t>– DB </a:t>
            </a: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수정 </a:t>
            </a:r>
            <a:endParaRPr lang="en-US" altLang="ko-KR" sz="1400" b="1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1. [Slide Table]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WSI_prediction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&lt;-&gt; Ground Truth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 변경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문제점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WSI_prediction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&lt;-&gt; Ground Truth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값이 본래 의미와 반대로 적용됨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DB,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코드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수정 완료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추천 모듈 </a:t>
            </a:r>
            <a:r>
              <a:rPr lang="ko-KR" altLang="en-US" sz="1400" u="sng" dirty="0">
                <a:latin typeface="Calibri" panose="020F0502020204030204" pitchFamily="34" charset="0"/>
                <a:cs typeface="Cordia New"/>
              </a:rPr>
              <a:t>정상 작동 확인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2. [Slide Table]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redignose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Column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문제점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[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재학습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대기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List]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재진단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대상 여부를 파악할 </a:t>
            </a:r>
            <a:r>
              <a:rPr lang="ko-KR" altLang="en-US" sz="1400" dirty="0" err="1">
                <a:latin typeface="Calibri" panose="020F0502020204030204" pitchFamily="34" charset="0"/>
                <a:cs typeface="Cordia New"/>
              </a:rPr>
              <a:t>인디케이터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없음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573D84-E123-4E31-9FFA-1DEEC166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2697346"/>
            <a:ext cx="6572250" cy="1257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1E90A6-AD52-4C0A-AF27-E7C857769454}"/>
              </a:ext>
            </a:extLst>
          </p:cNvPr>
          <p:cNvSpPr/>
          <p:nvPr/>
        </p:nvSpPr>
        <p:spPr>
          <a:xfrm>
            <a:off x="4035552" y="3060192"/>
            <a:ext cx="451104" cy="894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198317-AA63-4AD1-8F49-0312F7A75CA5}"/>
              </a:ext>
            </a:extLst>
          </p:cNvPr>
          <p:cNvSpPr/>
          <p:nvPr/>
        </p:nvSpPr>
        <p:spPr>
          <a:xfrm>
            <a:off x="465365" y="4145866"/>
            <a:ext cx="7707084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Calibri" panose="020F0502020204030204" pitchFamily="34" charset="0"/>
                <a:cs typeface="Cordia New"/>
              </a:rPr>
              <a:t>해결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: [Slide Table] ‘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rediagnose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’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Column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 추가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기타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[Patch Table] </a:t>
            </a:r>
            <a:r>
              <a:rPr lang="en-US" altLang="ko-KR" sz="1400" dirty="0" err="1">
                <a:latin typeface="Calibri" panose="020F0502020204030204" pitchFamily="34" charset="0"/>
                <a:cs typeface="Cordia New"/>
              </a:rPr>
              <a:t>Model_key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 Column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추가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일부 </a:t>
            </a:r>
            <a:r>
              <a:rPr lang="en-US" altLang="ko-KR" sz="1400" dirty="0">
                <a:latin typeface="Calibri" panose="020F0502020204030204" pitchFamily="34" charset="0"/>
                <a:cs typeface="Cordia New"/>
              </a:rPr>
              <a:t>Column </a:t>
            </a:r>
            <a:r>
              <a:rPr lang="ko-KR" altLang="en-US" sz="1400" dirty="0">
                <a:latin typeface="Calibri" panose="020F0502020204030204" pitchFamily="34" charset="0"/>
                <a:cs typeface="Cordia New"/>
              </a:rPr>
              <a:t>이름 변경 </a:t>
            </a:r>
            <a:endParaRPr lang="en-US" altLang="ko-KR" sz="1400" dirty="0">
              <a:latin typeface="Calibri" panose="020F0502020204030204" pitchFamily="34" charset="0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47802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77613</TotalTime>
  <Words>1866</Words>
  <Application>Microsoft Office PowerPoint</Application>
  <PresentationFormat>화면 슬라이드 쇼(4:3)</PresentationFormat>
  <Paragraphs>344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NotoSansKR</vt:lpstr>
      <vt:lpstr>맑은 고딕</vt:lpstr>
      <vt:lpstr>Arial</vt:lpstr>
      <vt:lpstr>Calibri</vt:lpstr>
      <vt:lpstr>Calibri Light</vt:lpstr>
      <vt:lpstr>Cordia New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mujinkim</dc:creator>
  <cp:lastModifiedBy>Administrator</cp:lastModifiedBy>
  <cp:revision>1232</cp:revision>
  <dcterms:created xsi:type="dcterms:W3CDTF">2021-03-24T07:36:17Z</dcterms:created>
  <dcterms:modified xsi:type="dcterms:W3CDTF">2023-01-05T09:16:09Z</dcterms:modified>
</cp:coreProperties>
</file>